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84" r:id="rId3"/>
    <p:sldId id="286" r:id="rId4"/>
    <p:sldId id="287" r:id="rId5"/>
    <p:sldId id="288" r:id="rId6"/>
    <p:sldId id="289" r:id="rId7"/>
    <p:sldId id="257" r:id="rId8"/>
    <p:sldId id="290" r:id="rId9"/>
    <p:sldId id="283" r:id="rId10"/>
    <p:sldId id="292" r:id="rId11"/>
    <p:sldId id="29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03"/>
    <p:restoredTop sz="85549"/>
  </p:normalViewPr>
  <p:slideViewPr>
    <p:cSldViewPr snapToGrid="0" snapToObjects="1">
      <p:cViewPr varScale="1">
        <p:scale>
          <a:sx n="84" d="100"/>
          <a:sy n="84" d="100"/>
        </p:scale>
        <p:origin x="21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08C87-E586-A347-892B-AEC6158BB7E6}" type="datetimeFigureOut">
              <a:rPr lang="en-US" smtClean="0"/>
              <a:t>9/14/23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7D045-FC23-BB4C-8554-6D2C9A646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4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045-FC23-BB4C-8554-6D2C9A6466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44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4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6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78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72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63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65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67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5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1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60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92A2D-922A-5842-A831-AABA9BF80FBB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43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sanlifaez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bnl.org/tekst/delf006heik01_01/index.ph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Leidse_instrumentmakers_Schoo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asrai.org/credit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sa/Transform-to-Open-Science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UtrechtUniversity/awesome-utrecht-universit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4974" y="1122363"/>
            <a:ext cx="9462052" cy="2628002"/>
          </a:xfrm>
        </p:spPr>
        <p:txBody>
          <a:bodyPr>
            <a:normAutofit fontScale="90000"/>
          </a:bodyPr>
          <a:lstStyle/>
          <a:p>
            <a:r>
              <a:rPr lang="en-US" sz="8000" b="1" dirty="0"/>
              <a:t>Who created </a:t>
            </a:r>
            <a:br>
              <a:rPr lang="en-US" sz="8000" b="1" dirty="0"/>
            </a:br>
            <a:r>
              <a:rPr lang="en-US" sz="8000" b="1" dirty="0"/>
              <a:t>the “Science Factory”?</a:t>
            </a:r>
            <a:br>
              <a:rPr lang="en-US" dirty="0"/>
            </a:br>
            <a:r>
              <a:rPr lang="en-US" sz="4900" dirty="0"/>
              <a:t>and how is it run now? 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58748"/>
            <a:ext cx="9144000" cy="1601420"/>
          </a:xfrm>
        </p:spPr>
        <p:txBody>
          <a:bodyPr>
            <a:normAutofit/>
          </a:bodyPr>
          <a:lstStyle/>
          <a:p>
            <a:r>
              <a:rPr lang="en-US" b="1" dirty="0">
                <a:hlinkClick r:id="rId2"/>
              </a:rPr>
              <a:t>Sanli Faez</a:t>
            </a:r>
            <a:endParaRPr lang="en-US" b="1" dirty="0"/>
          </a:p>
          <a:p>
            <a:r>
              <a:rPr lang="en-US" dirty="0"/>
              <a:t>Department of Physics / Debye Institute for Nanomaterials Science</a:t>
            </a:r>
          </a:p>
          <a:p>
            <a:r>
              <a:rPr lang="en-US" dirty="0"/>
              <a:t>@</a:t>
            </a:r>
            <a:r>
              <a:rPr lang="en-US" dirty="0" err="1"/>
              <a:t>sanli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641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ECA559-781F-956D-2C18-78FE77513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1325563"/>
          </a:xfrm>
        </p:spPr>
        <p:txBody>
          <a:bodyPr/>
          <a:lstStyle/>
          <a:p>
            <a:r>
              <a:rPr lang="en-GB" dirty="0"/>
              <a:t>7 Suggestions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188E5B-1F23-6495-947D-88D383D82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Understand community interactions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Have an admirable grand vision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Avoid the tyranny of structurelessness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Form/choose and altruistic team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You don’t have to start from scratch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Get in touch with users as early as possible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Choose and follow a good motto</a:t>
            </a:r>
          </a:p>
        </p:txBody>
      </p:sp>
    </p:spTree>
    <p:extLst>
      <p:ext uri="{BB962C8B-B14F-4D97-AF65-F5344CB8AC3E}">
        <p14:creationId xmlns:p14="http://schemas.microsoft.com/office/powerpoint/2010/main" val="1154529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F1A36-6BF4-B886-560C-CA5318E7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UED motto</a:t>
            </a:r>
          </a:p>
        </p:txBody>
      </p:sp>
      <p:pic>
        <p:nvPicPr>
          <p:cNvPr id="4" name="Picture 2" descr="unrise Movement Logo.jpg">
            <a:extLst>
              <a:ext uri="{FF2B5EF4-FFF2-40B4-BE49-F238E27FC236}">
                <a16:creationId xmlns:a16="http://schemas.microsoft.com/office/drawing/2014/main" id="{21DB13C9-CF33-AC85-4661-FD82BB824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463" y="1690688"/>
            <a:ext cx="3429952" cy="342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1D77E0-869F-7C67-4477-FDA2F032E16A}"/>
              </a:ext>
            </a:extLst>
          </p:cNvPr>
          <p:cNvSpPr/>
          <p:nvPr/>
        </p:nvSpPr>
        <p:spPr>
          <a:xfrm>
            <a:off x="5593940" y="485058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latin typeface="Bradley Hand" charset="0"/>
                <a:ea typeface="Bradley Hand" charset="0"/>
                <a:cs typeface="Bradley Hand" charset="0"/>
              </a:rPr>
              <a:t>        people above projects, </a:t>
            </a:r>
            <a:br>
              <a:rPr lang="en-US" sz="3600" dirty="0">
                <a:latin typeface="Bradley Hand" charset="0"/>
                <a:ea typeface="Bradley Hand" charset="0"/>
                <a:cs typeface="Bradley Hand" charset="0"/>
              </a:rPr>
            </a:br>
            <a:r>
              <a:rPr lang="en-US" sz="3600" dirty="0">
                <a:latin typeface="Bradley Hand" charset="0"/>
                <a:ea typeface="Bradley Hand" charset="0"/>
                <a:cs typeface="Bradley Hand" charset="0"/>
              </a:rPr>
              <a:t>projects above people’s stuff</a:t>
            </a:r>
          </a:p>
        </p:txBody>
      </p:sp>
    </p:spTree>
    <p:extLst>
      <p:ext uri="{BB962C8B-B14F-4D97-AF65-F5344CB8AC3E}">
        <p14:creationId xmlns:p14="http://schemas.microsoft.com/office/powerpoint/2010/main" val="12229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le:Ehrenfest Lorentz Bohr Kamerlingh Onn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0"/>
            <a:ext cx="9263063" cy="644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114675" y="6447091"/>
            <a:ext cx="6115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https://dbnl.org/tekst/delf006heik01_01/index.php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752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steinweg 61 Leiden L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806" y="3512948"/>
            <a:ext cx="4471987" cy="297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76799" y="6488668"/>
            <a:ext cx="6115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https://nl.wikipedia.org/wiki/Leidse_instrumentmakers_School</a:t>
            </a:r>
            <a:r>
              <a:rPr lang="en-US" dirty="0"/>
              <a:t> </a:t>
            </a:r>
          </a:p>
        </p:txBody>
      </p:sp>
      <p:pic>
        <p:nvPicPr>
          <p:cNvPr id="3076" name="Picture 4" descr="eiden | Museumboerhaave&amp;#39;s Blo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10" y="715400"/>
            <a:ext cx="4201408" cy="559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lustrat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806" y="259577"/>
            <a:ext cx="4471987" cy="325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460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08484" y="0"/>
            <a:ext cx="9807116" cy="1325563"/>
          </a:xfrm>
        </p:spPr>
        <p:txBody>
          <a:bodyPr/>
          <a:lstStyle/>
          <a:p>
            <a:r>
              <a:rPr lang="en-US" dirty="0"/>
              <a:t>HKO’s success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708484" y="6123976"/>
            <a:ext cx="5028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alibri" charset="0"/>
              </a:rPr>
              <a:t>Matthäus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Krantz</a:t>
            </a:r>
            <a:r>
              <a:rPr lang="en-US" dirty="0">
                <a:latin typeface="Calibri" charset="0"/>
              </a:rPr>
              <a:t>, How to get down to </a:t>
            </a:r>
            <a:r>
              <a:rPr lang="en-US" dirty="0" err="1">
                <a:latin typeface="Calibri" charset="0"/>
              </a:rPr>
              <a:t>microkelvin</a:t>
            </a:r>
            <a:r>
              <a:rPr lang="en-US" dirty="0">
                <a:latin typeface="Calibri" charset="0"/>
              </a:rPr>
              <a:t>?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3" y="1106126"/>
            <a:ext cx="5653102" cy="5043055"/>
          </a:xfrm>
          <a:prstGeom prst="rect">
            <a:avLst/>
          </a:prstGeom>
        </p:spPr>
      </p:pic>
      <p:pic>
        <p:nvPicPr>
          <p:cNvPr id="4099" name="Picture 3" descr="ail:Superconductivity 1911.gif - Vikipeedia, vab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625" y="170078"/>
            <a:ext cx="4307120" cy="568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007294" y="6123976"/>
            <a:ext cx="61847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</a:rPr>
              <a:t>Dirk van Delft and Peter </a:t>
            </a:r>
            <a:r>
              <a:rPr lang="en-US" dirty="0" err="1">
                <a:latin typeface="Calibri" charset="0"/>
              </a:rPr>
              <a:t>Kas</a:t>
            </a:r>
            <a:r>
              <a:rPr lang="en-US" dirty="0">
                <a:latin typeface="Calibri" charset="0"/>
              </a:rPr>
              <a:t>, The discovery of superconductivity</a:t>
            </a:r>
          </a:p>
          <a:p>
            <a:r>
              <a:rPr lang="en-US" i="1" dirty="0">
                <a:latin typeface="Calibri" charset="0"/>
              </a:rPr>
              <a:t>Physics Today </a:t>
            </a:r>
            <a:r>
              <a:rPr lang="en-US" dirty="0">
                <a:latin typeface="Calibri" charset="0"/>
              </a:rPr>
              <a:t>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088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019" y="46036"/>
            <a:ext cx="10515600" cy="1325563"/>
          </a:xfrm>
        </p:spPr>
        <p:txBody>
          <a:bodyPr/>
          <a:lstStyle/>
          <a:p>
            <a:r>
              <a:rPr lang="en-US" dirty="0"/>
              <a:t>Timeline of superconductivity</a:t>
            </a:r>
          </a:p>
        </p:txBody>
      </p:sp>
      <p:pic>
        <p:nvPicPr>
          <p:cNvPr id="5122" name="Picture 2" descr="ile:Timeline of Superconductivity from 1900 to 2015.svg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928" y="1260763"/>
            <a:ext cx="9393382" cy="533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224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HKO’s failure</a:t>
            </a:r>
          </a:p>
        </p:txBody>
      </p:sp>
      <p:sp>
        <p:nvSpPr>
          <p:cNvPr id="6" name="Rectangle 5"/>
          <p:cNvSpPr/>
          <p:nvPr/>
        </p:nvSpPr>
        <p:spPr>
          <a:xfrm>
            <a:off x="883227" y="4492368"/>
            <a:ext cx="656012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Onnes</a:t>
            </a:r>
            <a:r>
              <a:rPr lang="en-US" dirty="0"/>
              <a:t>, </a:t>
            </a:r>
            <a:r>
              <a:rPr lang="en-US" dirty="0" err="1"/>
              <a:t>Gerrit</a:t>
            </a:r>
            <a:r>
              <a:rPr lang="en-US" dirty="0"/>
              <a:t> </a:t>
            </a:r>
            <a:r>
              <a:rPr lang="en-US" dirty="0" err="1"/>
              <a:t>Flim</a:t>
            </a:r>
            <a:r>
              <a:rPr lang="en-US" dirty="0"/>
              <a:t>, chief of the technical staff, and their coworkers Gilles Holst and Cornelius </a:t>
            </a:r>
            <a:r>
              <a:rPr lang="en-US" dirty="0" err="1"/>
              <a:t>Dorsman</a:t>
            </a:r>
            <a:r>
              <a:rPr lang="en-US" dirty="0"/>
              <a:t> performed the experiments. </a:t>
            </a:r>
            <a:r>
              <a:rPr lang="en-US" dirty="0" err="1"/>
              <a:t>Onnes</a:t>
            </a:r>
            <a:r>
              <a:rPr lang="en-US" dirty="0"/>
              <a:t> and </a:t>
            </a:r>
            <a:r>
              <a:rPr lang="en-US" dirty="0" err="1"/>
              <a:t>Flim</a:t>
            </a:r>
            <a:r>
              <a:rPr lang="en-US" dirty="0"/>
              <a:t> looked after the cryogenic apparatus in which the mercury was cooled, while Holst and </a:t>
            </a:r>
            <a:r>
              <a:rPr lang="en-US" dirty="0" err="1"/>
              <a:t>Dorsman</a:t>
            </a:r>
            <a:r>
              <a:rPr lang="en-US" dirty="0"/>
              <a:t> sat in a dark room 50 meters away, recording the resistance readings from the galvanometer.</a:t>
            </a:r>
          </a:p>
          <a:p>
            <a:endParaRPr lang="en-US" dirty="0"/>
          </a:p>
          <a:p>
            <a:pPr algn="r"/>
            <a:r>
              <a:rPr lang="en-US" dirty="0"/>
              <a:t>Rudolf de </a:t>
            </a:r>
            <a:r>
              <a:rPr lang="en-US" dirty="0" err="1"/>
              <a:t>Bruyn</a:t>
            </a:r>
            <a:r>
              <a:rPr lang="en-US" dirty="0"/>
              <a:t> </a:t>
            </a:r>
            <a:r>
              <a:rPr lang="en-US" dirty="0" err="1"/>
              <a:t>Ouboter</a:t>
            </a:r>
            <a:r>
              <a:rPr lang="en-US" dirty="0"/>
              <a:t>, Scientific American 1997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44" y="-110835"/>
            <a:ext cx="3595255" cy="56559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623462" y="5655950"/>
            <a:ext cx="38654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Discovery of Superconductivity</a:t>
            </a:r>
          </a:p>
          <a:p>
            <a:r>
              <a:rPr lang="en-US" dirty="0"/>
              <a:t>Jacobus De Nobel and Peter </a:t>
            </a:r>
            <a:r>
              <a:rPr lang="en-US" dirty="0" err="1"/>
              <a:t>Lindenfeld</a:t>
            </a:r>
            <a:endParaRPr lang="en-US" dirty="0"/>
          </a:p>
          <a:p>
            <a:r>
              <a:rPr lang="en-US" i="1" dirty="0"/>
              <a:t>Physics Today </a:t>
            </a:r>
            <a:r>
              <a:rPr lang="en-US" dirty="0"/>
              <a:t>1996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55" y="1048830"/>
            <a:ext cx="6470072" cy="28352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37855" y="3910786"/>
            <a:ext cx="716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de2000" charset="0"/>
              </a:rPr>
              <a:t>Per F. Dahl,  Historical Studies in the Physical Sciences, 1984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91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ge result for winner takes all scient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74" y="2586268"/>
            <a:ext cx="3694837" cy="37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305" y="1690688"/>
            <a:ext cx="5886837" cy="330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547912" y="5022401"/>
            <a:ext cx="2735621" cy="481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31" dirty="0"/>
              <a:t>Credibility Network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4246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Credibility Cycle</a:t>
            </a:r>
          </a:p>
        </p:txBody>
      </p:sp>
      <p:pic>
        <p:nvPicPr>
          <p:cNvPr id="5" name="Picture 4" descr="A diagram of a circular object&#10;&#10;Description automatically generated">
            <a:extLst>
              <a:ext uri="{FF2B5EF4-FFF2-40B4-BE49-F238E27FC236}">
                <a16:creationId xmlns:a16="http://schemas.microsoft.com/office/drawing/2014/main" id="{2A892B57-3756-8AD7-495C-98CA650E274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575" y="1229591"/>
            <a:ext cx="5350676" cy="548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4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672" y="-16800"/>
            <a:ext cx="10515600" cy="1110749"/>
          </a:xfrm>
        </p:spPr>
        <p:txBody>
          <a:bodyPr/>
          <a:lstStyle/>
          <a:p>
            <a:r>
              <a:rPr lang="en-US" b="1" dirty="0" err="1"/>
              <a:t>CRediT</a:t>
            </a:r>
            <a:r>
              <a:rPr lang="en-US" b="1" dirty="0"/>
              <a:t> Taxonomy</a:t>
            </a:r>
          </a:p>
        </p:txBody>
      </p:sp>
      <p:pic>
        <p:nvPicPr>
          <p:cNvPr id="1026" name="Picture 2" descr="https://casrai-test.evision.ca/wp-content/uploads/2019/09/credit-icon-499x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757" y="124493"/>
            <a:ext cx="25527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444149" y="6200392"/>
            <a:ext cx="33736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3"/>
              </a:rPr>
              <a:t>https://casrai.org/credit/</a:t>
            </a:r>
            <a:r>
              <a:rPr lang="en-US" sz="2400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64928"/>
            <a:ext cx="10867107" cy="6001643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/>
              <a:t>Conceptualization</a:t>
            </a:r>
            <a:br>
              <a:rPr lang="en-US" sz="3200" dirty="0"/>
            </a:br>
            <a:r>
              <a:rPr lang="en-US" sz="3200" dirty="0"/>
              <a:t>Data curation</a:t>
            </a:r>
            <a:br>
              <a:rPr lang="en-US" sz="3200" dirty="0"/>
            </a:br>
            <a:r>
              <a:rPr lang="en-US" sz="3200" dirty="0"/>
              <a:t>Formal Analysis</a:t>
            </a:r>
            <a:br>
              <a:rPr lang="en-US" sz="3200" dirty="0"/>
            </a:br>
            <a:r>
              <a:rPr lang="en-US" sz="3200" dirty="0"/>
              <a:t>Funding acquisition</a:t>
            </a:r>
            <a:br>
              <a:rPr lang="en-US" sz="3200" dirty="0"/>
            </a:br>
            <a:r>
              <a:rPr lang="en-US" sz="3200" dirty="0"/>
              <a:t>Investigation</a:t>
            </a:r>
            <a:br>
              <a:rPr lang="en-US" sz="3200" dirty="0"/>
            </a:br>
            <a:r>
              <a:rPr lang="en-US" sz="3200" dirty="0"/>
              <a:t>Methodology</a:t>
            </a:r>
            <a:br>
              <a:rPr lang="en-US" sz="3200" dirty="0"/>
            </a:br>
            <a:r>
              <a:rPr lang="en-US" sz="3200" dirty="0"/>
              <a:t>Project administration</a:t>
            </a:r>
          </a:p>
          <a:p>
            <a:pPr algn="ctr">
              <a:lnSpc>
                <a:spcPct val="150000"/>
              </a:lnSpc>
            </a:pPr>
            <a:r>
              <a:rPr lang="en-US" sz="3200" dirty="0"/>
              <a:t>Resources</a:t>
            </a:r>
            <a:br>
              <a:rPr lang="en-US" sz="3200" dirty="0"/>
            </a:br>
            <a:r>
              <a:rPr lang="en-US" sz="3200" dirty="0"/>
              <a:t>Software</a:t>
            </a:r>
            <a:br>
              <a:rPr lang="en-US" sz="3200" dirty="0"/>
            </a:br>
            <a:r>
              <a:rPr lang="en-US" sz="3200" dirty="0"/>
              <a:t>Supervision</a:t>
            </a:r>
            <a:br>
              <a:rPr lang="en-US" sz="3200" dirty="0"/>
            </a:br>
            <a:r>
              <a:rPr lang="en-US" sz="3200" dirty="0"/>
              <a:t>Validation</a:t>
            </a:r>
            <a:br>
              <a:rPr lang="en-US" sz="3200" dirty="0"/>
            </a:br>
            <a:r>
              <a:rPr lang="en-US" sz="3200" dirty="0"/>
              <a:t>Visualization</a:t>
            </a:r>
            <a:br>
              <a:rPr lang="en-US" sz="3200" dirty="0"/>
            </a:br>
            <a:r>
              <a:rPr lang="en-US" sz="3200" dirty="0"/>
              <a:t>Writing – original draft</a:t>
            </a:r>
            <a:br>
              <a:rPr lang="en-US" sz="3200" dirty="0"/>
            </a:br>
            <a:r>
              <a:rPr lang="en-US" sz="3200" dirty="0"/>
              <a:t>Writing – review &amp; editing</a:t>
            </a:r>
          </a:p>
        </p:txBody>
      </p:sp>
    </p:spTree>
    <p:extLst>
      <p:ext uri="{BB962C8B-B14F-4D97-AF65-F5344CB8AC3E}">
        <p14:creationId xmlns:p14="http://schemas.microsoft.com/office/powerpoint/2010/main" val="159101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598" y="1768951"/>
            <a:ext cx="6713924" cy="377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71526" y="386239"/>
            <a:ext cx="10760068" cy="8710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flourish in a networked community?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16D922-14B6-BDAB-6F59-AF8264E70080}"/>
              </a:ext>
            </a:extLst>
          </p:cNvPr>
          <p:cNvSpPr txBox="1"/>
          <p:nvPr/>
        </p:nvSpPr>
        <p:spPr>
          <a:xfrm>
            <a:off x="2794598" y="5777263"/>
            <a:ext cx="67139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3"/>
              </a:rPr>
              <a:t>https://github.com/nasa/Transform-to-Open-Science</a:t>
            </a:r>
            <a:r>
              <a:rPr lang="en-GB" dirty="0"/>
              <a:t> </a:t>
            </a:r>
          </a:p>
          <a:p>
            <a:pPr algn="ctr"/>
            <a:r>
              <a:rPr lang="en-GB" dirty="0">
                <a:hlinkClick r:id="rId4"/>
              </a:rPr>
              <a:t>https://github.com/UtrechtUniversity/awesome-utrecht-university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6715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1827</TotalTime>
  <Words>317</Words>
  <Application>Microsoft Macintosh PowerPoint</Application>
  <PresentationFormat>Widescreen</PresentationFormat>
  <Paragraphs>39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Bradley Hand</vt:lpstr>
      <vt:lpstr>Calibri</vt:lpstr>
      <vt:lpstr>Calibri Light</vt:lpstr>
      <vt:lpstr>Code2000</vt:lpstr>
      <vt:lpstr>Office Theme</vt:lpstr>
      <vt:lpstr>Who created  the “Science Factory”? and how is it run now? </vt:lpstr>
      <vt:lpstr>PowerPoint Presentation</vt:lpstr>
      <vt:lpstr>PowerPoint Presentation</vt:lpstr>
      <vt:lpstr>HKO’s success</vt:lpstr>
      <vt:lpstr>Timeline of superconductivity</vt:lpstr>
      <vt:lpstr>HKO’s failure</vt:lpstr>
      <vt:lpstr>The Credibility Cycle</vt:lpstr>
      <vt:lpstr>CRediT Taxonomy</vt:lpstr>
      <vt:lpstr>PowerPoint Presentation</vt:lpstr>
      <vt:lpstr>7 Suggestions</vt:lpstr>
      <vt:lpstr>UED motto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Tide Is Turning from egocenteric to networked</dc:title>
  <dc:creator>Faez, S. (Sanli)</dc:creator>
  <cp:lastModifiedBy>Faez, S. (Sanli)</cp:lastModifiedBy>
  <cp:revision>53</cp:revision>
  <dcterms:created xsi:type="dcterms:W3CDTF">2019-06-16T13:47:04Z</dcterms:created>
  <dcterms:modified xsi:type="dcterms:W3CDTF">2023-09-14T08:23:12Z</dcterms:modified>
</cp:coreProperties>
</file>